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2" r:id="rId3"/>
    <p:sldId id="259" r:id="rId4"/>
    <p:sldId id="288" r:id="rId5"/>
    <p:sldId id="273" r:id="rId6"/>
    <p:sldId id="286" r:id="rId7"/>
    <p:sldId id="298" r:id="rId8"/>
    <p:sldId id="297" r:id="rId9"/>
    <p:sldId id="295" r:id="rId10"/>
    <p:sldId id="292" r:id="rId11"/>
    <p:sldId id="268" r:id="rId12"/>
    <p:sldId id="299" r:id="rId13"/>
    <p:sldId id="300" r:id="rId14"/>
    <p:sldId id="303" r:id="rId15"/>
    <p:sldId id="305" r:id="rId16"/>
    <p:sldId id="304" r:id="rId17"/>
    <p:sldId id="30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78"/>
  </p:normalViewPr>
  <p:slideViewPr>
    <p:cSldViewPr snapToGrid="0" snapToObjects="1">
      <p:cViewPr>
        <p:scale>
          <a:sx n="110" d="100"/>
          <a:sy n="110" d="100"/>
        </p:scale>
        <p:origin x="392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FE60-B10A-4346-B688-49E8CC1E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422B6-9366-CC40-AF09-BE883EBA1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84355-44CD-EC4F-A9D3-8B07BC9D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1708A-9C98-074A-832C-6C29AAB9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03DAB-B145-8E48-A2D7-972E85F1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3262-0A69-BD4D-ACE6-B8D304CB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F3AC3-B0A1-5543-82FF-2601A648F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4136C-0745-A445-AB60-CBF34460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1869-3080-FD45-B3AE-DB2FFF9A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DEB39-995F-6C45-99ED-6DBCA04C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43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994B0-C1BB-4642-961B-8AF41F782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75CE1-35CD-F64D-8BD3-BB06A826F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ACD97-7DA8-7C47-B2AB-92F11434D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C7639-7919-0A4D-839C-7B9ADEA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22D2B-F261-B141-8566-30B1D06D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5335-F3CC-4845-9AEA-01C634BF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6B16-A9C4-D648-AE53-615B8CA18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A2D13-D1D3-2A46-B6A0-82CD7770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5651F-AE1D-B141-8FD4-FB5DD283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8EFC9-D5B4-6E4D-88FF-89BCFFF2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0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B466-B0AF-CD40-8FD6-F2F5D014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7C1A8-E3D5-874D-8942-B67411A16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34F83-0C45-0C48-BF8A-3A588807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9F82-068B-4C4C-994C-71A58E66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FA2FE-7EA8-B84E-A9FD-747F428F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6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2377-8CAE-D54F-9C05-E78331A7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EF6F-7E8E-C042-B452-B3A74A48E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CA619-019D-3E46-8BA2-DBF550A9A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8C0B8-4B5F-214A-89AE-2E2C005F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8C171-724B-2A4B-90CD-AB81B26F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B6010-1D65-CF4D-9FA3-3F775BA6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2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86F2-A405-1345-972C-CE5215F3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D8E0A-FBD9-8A45-8493-CD6F5FCE6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67193-2FB2-B740-AF8E-138E11CA9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66609-4426-6D41-8E45-7D030C61F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168CED-C4FA-6941-82DE-41791BC55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19EF3-72F2-4949-A799-926D4B27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51790-DD31-E04F-8098-BE1D26C9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F4A47-8F8E-2243-922D-4DCA8516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3CA-9445-504B-96B3-392AC629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57176-D400-EE46-B478-330F79E9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32D66-6F66-9E40-A55B-0E745EF0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DBC4E-D460-DD41-80BC-BFADCF38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8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B16BF-5AEE-5A4C-9142-440252BC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F374F-C916-1746-A642-ADADCF40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C6E2C-195C-2940-9C71-A262D444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3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D41D-95FB-B647-B2D4-4EBED425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C982F-5B5D-B241-9EAE-147D617CF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CE90D-4DEC-364D-B37A-89D6817C6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5697D-3937-1D45-9555-C614F1FD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E9E9D-14DE-D848-ACAB-E449CC0F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9B165-1A8D-9747-B48F-BB249725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4C2F-B075-C84E-9A1A-B297CDB6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C72A5-4E49-FA46-81AF-7FC5D662B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40D7D-46B2-5D45-A5B9-1EC728322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E705C-4D36-C849-804A-119251CB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5F8CE-426A-774B-A2FB-97E9619A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B837D-FAE0-3440-87B8-46F17D65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0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D8479-09EA-3D4E-9820-18B93F0B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0CBE2-BAB7-6849-B122-FD0D2D51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D5C6D-47AD-A04E-8847-1BAD099C9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955A5-AA9B-B648-9CC3-BEDFF4B0BA6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3D97E-9B7B-2B4A-9BCB-32C8CBD68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0A51C-E1B0-C241-95B0-37D9A9B1D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3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6.mp4"/><Relationship Id="rId7" Type="http://schemas.openxmlformats.org/officeDocument/2006/relationships/image" Target="../media/image2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tif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1.mp4"/><Relationship Id="rId13" Type="http://schemas.openxmlformats.org/officeDocument/2006/relationships/image" Target="../media/image24.png"/><Relationship Id="rId3" Type="http://schemas.microsoft.com/office/2007/relationships/media" Target="../media/media8.mp4"/><Relationship Id="rId7" Type="http://schemas.microsoft.com/office/2007/relationships/media" Target="../media/media1.mp4"/><Relationship Id="rId12" Type="http://schemas.openxmlformats.org/officeDocument/2006/relationships/image" Target="../media/image2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22.png"/><Relationship Id="rId5" Type="http://schemas.microsoft.com/office/2007/relationships/media" Target="../media/media9.mp4"/><Relationship Id="rId10" Type="http://schemas.openxmlformats.org/officeDocument/2006/relationships/image" Target="../media/image2.tiff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/research/pubs/pub45611" TargetMode="External"/><Relationship Id="rId2" Type="http://schemas.openxmlformats.org/officeDocument/2006/relationships/hyperlink" Target="https://research.google.com/audioset/dataset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tif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E9D90-3036-6843-80D1-F8D1ACDE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6743"/>
            <a:ext cx="12192000" cy="4071257"/>
          </a:xfrm>
          <a:prstGeom prst="rect">
            <a:avLst/>
          </a:prstGeom>
          <a:effectLst>
            <a:softEdge rad="5207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694E92-2C6B-E147-BEAD-CDFAA4D4D4C3}"/>
              </a:ext>
            </a:extLst>
          </p:cNvPr>
          <p:cNvSpPr txBox="1">
            <a:spLocks/>
          </p:cNvSpPr>
          <p:nvPr/>
        </p:nvSpPr>
        <p:spPr>
          <a:xfrm>
            <a:off x="1524000" y="2424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</a:rPr>
              <a:t>Sound recognition by </a:t>
            </a:r>
            <a:r>
              <a:rPr lang="en-US" sz="6600" b="1" dirty="0">
                <a:solidFill>
                  <a:schemeClr val="bg1"/>
                </a:solidFill>
              </a:rPr>
              <a:t>Home AI assistant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7FEC2-5FC8-E547-89A4-5E837668DC5D}"/>
              </a:ext>
            </a:extLst>
          </p:cNvPr>
          <p:cNvSpPr txBox="1"/>
          <p:nvPr/>
        </p:nvSpPr>
        <p:spPr>
          <a:xfrm>
            <a:off x="9884229" y="5784595"/>
            <a:ext cx="245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30.10.2019</a:t>
            </a:r>
          </a:p>
          <a:p>
            <a:r>
              <a:rPr lang="en-US" sz="2400" dirty="0">
                <a:solidFill>
                  <a:schemeClr val="bg1"/>
                </a:solidFill>
              </a:rPr>
              <a:t>Katrina Bykova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3D07C-BC76-2844-98A2-A371FDA718EC}"/>
              </a:ext>
            </a:extLst>
          </p:cNvPr>
          <p:cNvCxnSpPr>
            <a:cxnSpLocks/>
          </p:cNvCxnSpPr>
          <p:nvPr/>
        </p:nvCxnSpPr>
        <p:spPr>
          <a:xfrm>
            <a:off x="0" y="2423886"/>
            <a:ext cx="12192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18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23804C-9029-C649-9AA4-D3138FCC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75" y="1867707"/>
            <a:ext cx="2463800" cy="4229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8346-EF21-C24E-A504-0AA931619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14" y="6146806"/>
            <a:ext cx="1229815" cy="38575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cat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✓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DC0339-1B66-8942-8829-511180FC978B}"/>
              </a:ext>
            </a:extLst>
          </p:cNvPr>
          <p:cNvSpPr txBox="1">
            <a:spLocks/>
          </p:cNvSpPr>
          <p:nvPr/>
        </p:nvSpPr>
        <p:spPr>
          <a:xfrm>
            <a:off x="7382288" y="2825585"/>
            <a:ext cx="4481764" cy="2146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Training on ”human making cat sound” and “cat meow” sounds would help with the classification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0A051A-9312-AD41-9017-F6006D0A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38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Recognition</a:t>
            </a:r>
            <a:r>
              <a:rPr lang="en-US" b="1" dirty="0">
                <a:solidFill>
                  <a:srgbClr val="002060"/>
                </a:solidFill>
              </a:rPr>
              <a:t> of home activities: examples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D4B2A-FBB5-EF4C-9339-8A9AAFA00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687" y="1867707"/>
            <a:ext cx="2463800" cy="42291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7E385-065E-F648-B4BB-7A45A1C4CBEB}"/>
              </a:ext>
            </a:extLst>
          </p:cNvPr>
          <p:cNvSpPr txBox="1">
            <a:spLocks/>
          </p:cNvSpPr>
          <p:nvPr/>
        </p:nvSpPr>
        <p:spPr>
          <a:xfrm>
            <a:off x="4314558" y="6101861"/>
            <a:ext cx="3787718" cy="3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cat </a:t>
            </a:r>
            <a:r>
              <a:rPr lang="en-US" dirty="0">
                <a:solidFill>
                  <a:srgbClr val="C00000"/>
                </a:solidFill>
                <a:latin typeface="Zapf Dingbats"/>
              </a:rPr>
              <a:t>✕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/>
              <a:t>→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human voice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440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B2F9C8-CA95-A84D-A35C-6DA737266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Home-related activities can be identified by AI through sound recognition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Recommendations: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Gradient Boosting model for the best performance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Logistic Regression for faster modeling time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4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3DFB46-824C-614C-A4DE-E0951E4DE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60509"/>
            <a:ext cx="10991127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Build Alexa skills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Children school morning AI assistant:</a:t>
            </a:r>
          </a:p>
          <a:p>
            <a:pPr lvl="2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No “microwave sound” between 6:00 AM and 6:15 AM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→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  <a:p>
            <a:pPr marL="1371600" lvl="3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AI: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“Have you packed your lunch?” Repeat every 5 minutes.</a:t>
            </a:r>
          </a:p>
          <a:p>
            <a:pPr lvl="2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Repetitive ”cat” sound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in the morning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→ 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371600" lvl="3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AI: “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Please feed the cat.” Repeat until the “cat” sound is no longer registered.</a:t>
            </a:r>
          </a:p>
          <a:p>
            <a:pPr lvl="3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Improve sounds recognition algorithm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Expend sound library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Develop alternative sound processing models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1F6138-080F-CE46-A367-1A4E6420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94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Future development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8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E9D90-3036-6843-80D1-F8D1ACDE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6743"/>
            <a:ext cx="12192000" cy="4071257"/>
          </a:xfrm>
          <a:prstGeom prst="rect">
            <a:avLst/>
          </a:prstGeom>
          <a:effectLst>
            <a:softEdge rad="5207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694E92-2C6B-E147-BEAD-CDFAA4D4D4C3}"/>
              </a:ext>
            </a:extLst>
          </p:cNvPr>
          <p:cNvSpPr txBox="1">
            <a:spLocks/>
          </p:cNvSpPr>
          <p:nvPr/>
        </p:nvSpPr>
        <p:spPr>
          <a:xfrm>
            <a:off x="1524000" y="2424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</a:rPr>
              <a:t>Sound recognition by </a:t>
            </a:r>
            <a:r>
              <a:rPr lang="en-US" sz="6600" b="1" dirty="0">
                <a:solidFill>
                  <a:schemeClr val="bg1"/>
                </a:solidFill>
              </a:rPr>
              <a:t>Home AI assistant</a:t>
            </a:r>
            <a:endParaRPr lang="en-US" sz="7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3D07C-BC76-2844-98A2-A371FDA718EC}"/>
              </a:ext>
            </a:extLst>
          </p:cNvPr>
          <p:cNvCxnSpPr>
            <a:cxnSpLocks/>
          </p:cNvCxnSpPr>
          <p:nvPr/>
        </p:nvCxnSpPr>
        <p:spPr>
          <a:xfrm>
            <a:off x="0" y="2423886"/>
            <a:ext cx="12192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20374B-7628-F349-8355-D63E0F599FD2}"/>
              </a:ext>
            </a:extLst>
          </p:cNvPr>
          <p:cNvSpPr txBox="1"/>
          <p:nvPr/>
        </p:nvSpPr>
        <p:spPr>
          <a:xfrm>
            <a:off x="4201610" y="1237523"/>
            <a:ext cx="40279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933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E9D90-3036-6843-80D1-F8D1ACDE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6743"/>
            <a:ext cx="12192000" cy="4071257"/>
          </a:xfrm>
          <a:prstGeom prst="rect">
            <a:avLst/>
          </a:prstGeom>
          <a:effectLst>
            <a:softEdge rad="5207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694E92-2C6B-E147-BEAD-CDFAA4D4D4C3}"/>
              </a:ext>
            </a:extLst>
          </p:cNvPr>
          <p:cNvSpPr txBox="1">
            <a:spLocks/>
          </p:cNvSpPr>
          <p:nvPr/>
        </p:nvSpPr>
        <p:spPr>
          <a:xfrm>
            <a:off x="1524000" y="2424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</a:rPr>
              <a:t>Sound recognition by </a:t>
            </a:r>
            <a:r>
              <a:rPr lang="en-US" sz="6600" b="1" dirty="0">
                <a:solidFill>
                  <a:schemeClr val="bg1"/>
                </a:solidFill>
              </a:rPr>
              <a:t>Home AI assistant</a:t>
            </a:r>
            <a:endParaRPr lang="en-US" sz="7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3D07C-BC76-2844-98A2-A371FDA718EC}"/>
              </a:ext>
            </a:extLst>
          </p:cNvPr>
          <p:cNvCxnSpPr>
            <a:cxnSpLocks/>
          </p:cNvCxnSpPr>
          <p:nvPr/>
        </p:nvCxnSpPr>
        <p:spPr>
          <a:xfrm>
            <a:off x="0" y="2423886"/>
            <a:ext cx="12192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20374B-7628-F349-8355-D63E0F599FD2}"/>
              </a:ext>
            </a:extLst>
          </p:cNvPr>
          <p:cNvSpPr txBox="1"/>
          <p:nvPr/>
        </p:nvSpPr>
        <p:spPr>
          <a:xfrm>
            <a:off x="3063433" y="1522012"/>
            <a:ext cx="60651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3864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Home-related activities: 10 sound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B0BDFD8-7EE1-8F48-B41E-FFB88FDEA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800" y="2003206"/>
            <a:ext cx="3112008" cy="1753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Cooking/cleaning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water tap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microwave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blender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vacuum cleaner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2726C60-6E5F-DB46-95CD-4B3BB4884086}"/>
              </a:ext>
            </a:extLst>
          </p:cNvPr>
          <p:cNvSpPr txBox="1">
            <a:spLocks/>
          </p:cNvSpPr>
          <p:nvPr/>
        </p:nvSpPr>
        <p:spPr>
          <a:xfrm>
            <a:off x="3845555" y="2015903"/>
            <a:ext cx="3112008" cy="1753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Entertainment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music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speech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clarinet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cat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AD999B-C88E-1946-AE0E-41D64A351641}"/>
              </a:ext>
            </a:extLst>
          </p:cNvPr>
          <p:cNvSpPr txBox="1">
            <a:spLocks/>
          </p:cNvSpPr>
          <p:nvPr/>
        </p:nvSpPr>
        <p:spPr>
          <a:xfrm>
            <a:off x="6836173" y="2022907"/>
            <a:ext cx="3112008" cy="109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Moving around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footsteps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opening doors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9F592-C344-3A4B-B7DD-DE5FC79A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32" y="5232991"/>
            <a:ext cx="2236080" cy="124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2FADB-9FA6-6A42-9545-2B42F398F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67" y="5267650"/>
            <a:ext cx="2604085" cy="1341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AA6C38-2ECC-2240-B3D0-CCEB89408AAB}"/>
              </a:ext>
            </a:extLst>
          </p:cNvPr>
          <p:cNvSpPr txBox="1"/>
          <p:nvPr/>
        </p:nvSpPr>
        <p:spPr>
          <a:xfrm>
            <a:off x="7481141" y="5360312"/>
            <a:ext cx="2238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VGGish neural networks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B75B1-DE6A-6440-B07C-43E31C35044E}"/>
              </a:ext>
            </a:extLst>
          </p:cNvPr>
          <p:cNvSpPr txBox="1"/>
          <p:nvPr/>
        </p:nvSpPr>
        <p:spPr>
          <a:xfrm>
            <a:off x="10388063" y="5290864"/>
            <a:ext cx="127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1,280 features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CF72F8E-5B2B-AF4C-B554-4DE50BDCAF6E}"/>
              </a:ext>
            </a:extLst>
          </p:cNvPr>
          <p:cNvSpPr/>
          <p:nvPr/>
        </p:nvSpPr>
        <p:spPr>
          <a:xfrm>
            <a:off x="6771153" y="5468194"/>
            <a:ext cx="508229" cy="631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D61CC1A-AA3B-9E4E-9357-93AD162A386A}"/>
              </a:ext>
            </a:extLst>
          </p:cNvPr>
          <p:cNvSpPr/>
          <p:nvPr/>
        </p:nvSpPr>
        <p:spPr>
          <a:xfrm>
            <a:off x="9722945" y="5402412"/>
            <a:ext cx="508229" cy="631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0DB311C-CE4A-5648-9605-52896F00FC62}"/>
              </a:ext>
            </a:extLst>
          </p:cNvPr>
          <p:cNvSpPr/>
          <p:nvPr/>
        </p:nvSpPr>
        <p:spPr>
          <a:xfrm>
            <a:off x="3296642" y="5502388"/>
            <a:ext cx="508229" cy="631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1E32F-2FF9-2448-A944-4D168A34C747}"/>
              </a:ext>
            </a:extLst>
          </p:cNvPr>
          <p:cNvSpPr/>
          <p:nvPr/>
        </p:nvSpPr>
        <p:spPr>
          <a:xfrm>
            <a:off x="943088" y="4366564"/>
            <a:ext cx="1368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Features: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5E47-0D8B-7041-859E-43AEB4363089}"/>
              </a:ext>
            </a:extLst>
          </p:cNvPr>
          <p:cNvSpPr txBox="1"/>
          <p:nvPr/>
        </p:nvSpPr>
        <p:spPr>
          <a:xfrm>
            <a:off x="4226079" y="4957778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spectrogram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561D50-D939-6A4F-B280-3A363F3381FB}"/>
              </a:ext>
            </a:extLst>
          </p:cNvPr>
          <p:cNvSpPr txBox="1"/>
          <p:nvPr/>
        </p:nvSpPr>
        <p:spPr>
          <a:xfrm>
            <a:off x="956070" y="489838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sound </a:t>
            </a:r>
          </a:p>
        </p:txBody>
      </p:sp>
    </p:spTree>
    <p:extLst>
      <p:ext uri="{BB962C8B-B14F-4D97-AF65-F5344CB8AC3E}">
        <p14:creationId xmlns:p14="http://schemas.microsoft.com/office/powerpoint/2010/main" val="168530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14DAB8-533D-E946-866A-4CD9DDE6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38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 sound classes: observations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292F0-5F60-9442-B1E3-9EA9F8D2C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80" y="2068684"/>
            <a:ext cx="3749876" cy="30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74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pic>
        <p:nvPicPr>
          <p:cNvPr id="9" name="Online Media 2" descr="20191029_073112_vac">
            <a:hlinkClick r:id="" action="ppaction://media"/>
            <a:extLst>
              <a:ext uri="{FF2B5EF4-FFF2-40B4-BE49-F238E27FC236}">
                <a16:creationId xmlns:a16="http://schemas.microsoft.com/office/drawing/2014/main" id="{E8DE8CAB-434C-DC43-923D-32C41C5F7A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50217" y="1899046"/>
            <a:ext cx="1700784" cy="3023616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rgbClr val="000000">
                <a:alpha val="90000"/>
              </a:srgbClr>
            </a:outerShdw>
          </a:effectLst>
        </p:spPr>
      </p:pic>
      <p:pic>
        <p:nvPicPr>
          <p:cNvPr id="10" name="Online Media 7" descr="20191025_073237_clarinet ">
            <a:hlinkClick r:id="" action="ppaction://media"/>
            <a:extLst>
              <a:ext uri="{FF2B5EF4-FFF2-40B4-BE49-F238E27FC236}">
                <a16:creationId xmlns:a16="http://schemas.microsoft.com/office/drawing/2014/main" id="{6FC3265D-FD72-DC41-A41F-35BC3E5325B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68154" y="1899046"/>
            <a:ext cx="1700784" cy="3023616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14DAB8-533D-E946-866A-4CD9DDE6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38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Recognition of home activities: examples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94916D-F40C-2847-876E-CF99150EC145}"/>
              </a:ext>
            </a:extLst>
          </p:cNvPr>
          <p:cNvSpPr txBox="1">
            <a:spLocks/>
          </p:cNvSpPr>
          <p:nvPr/>
        </p:nvSpPr>
        <p:spPr>
          <a:xfrm>
            <a:off x="1512768" y="5268930"/>
            <a:ext cx="1702680" cy="69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vacuum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cleaner </a:t>
            </a:r>
            <a:r>
              <a:rPr lang="en-US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5679CE-E6CF-B54C-BD84-EE8A6EE46E62}"/>
              </a:ext>
            </a:extLst>
          </p:cNvPr>
          <p:cNvSpPr txBox="1">
            <a:spLocks/>
          </p:cNvSpPr>
          <p:nvPr/>
        </p:nvSpPr>
        <p:spPr>
          <a:xfrm>
            <a:off x="4868154" y="5268930"/>
            <a:ext cx="1757693" cy="43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clarinet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✓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Recognition of home activities: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pic>
        <p:nvPicPr>
          <p:cNvPr id="4" name="Online Media 3" descr="20191025_073858">
            <a:hlinkClick r:id="" action="ppaction://media"/>
            <a:extLst>
              <a:ext uri="{FF2B5EF4-FFF2-40B4-BE49-F238E27FC236}">
                <a16:creationId xmlns:a16="http://schemas.microsoft.com/office/drawing/2014/main" id="{180EA159-A415-4649-9AD1-F649AD4A8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33286" y="1812443"/>
            <a:ext cx="1847088" cy="3018097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chemeClr val="tx1">
                <a:alpha val="90000"/>
              </a:schemeClr>
            </a:outerShdw>
          </a:effectLst>
        </p:spPr>
      </p:pic>
      <p:pic>
        <p:nvPicPr>
          <p:cNvPr id="9" name="Online Media 8" descr="20191025_073237">
            <a:hlinkClick r:id="" action="ppaction://media"/>
            <a:extLst>
              <a:ext uri="{FF2B5EF4-FFF2-40B4-BE49-F238E27FC236}">
                <a16:creationId xmlns:a16="http://schemas.microsoft.com/office/drawing/2014/main" id="{B484FA34-2DFA-1E49-A063-095EA82E6B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54595" y="1812444"/>
            <a:ext cx="1828847" cy="301752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chemeClr val="tx1">
                <a:alpha val="90000"/>
              </a:schemeClr>
            </a:outerShdw>
          </a:effectLst>
        </p:spPr>
      </p:pic>
      <p:pic>
        <p:nvPicPr>
          <p:cNvPr id="11" name="Online Media 10" descr="20191029_073112">
            <a:hlinkClick r:id="" action="ppaction://media"/>
            <a:extLst>
              <a:ext uri="{FF2B5EF4-FFF2-40B4-BE49-F238E27FC236}">
                <a16:creationId xmlns:a16="http://schemas.microsoft.com/office/drawing/2014/main" id="{2032556B-567E-F144-859F-0C0E4E3C198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898633" y="1812444"/>
            <a:ext cx="1700784" cy="3023616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chemeClr val="tx1">
                <a:alpha val="90000"/>
              </a:schemeClr>
            </a:outerShdw>
          </a:effectLst>
        </p:spPr>
      </p:pic>
      <p:pic>
        <p:nvPicPr>
          <p:cNvPr id="17" name="Online Media 16" descr="20191029_micr1">
            <a:hlinkClick r:id="" action="ppaction://media"/>
            <a:extLst>
              <a:ext uri="{FF2B5EF4-FFF2-40B4-BE49-F238E27FC236}">
                <a16:creationId xmlns:a16="http://schemas.microsoft.com/office/drawing/2014/main" id="{40F10436-1AD3-AD4F-B4B4-A95215057FB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123666" y="1782978"/>
            <a:ext cx="1697355" cy="301752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rgbClr val="000000">
                <a:alpha val="9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31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3B0F8F-EE3B-8B41-B860-E1BB65669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803" y="1897277"/>
            <a:ext cx="9829800" cy="30271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Alexa and Google-home recognize voice commands when called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Current home AI systems do not “see” the home environment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interaction with a human can be improved by adding environmental sensing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Can AI use sound to identify human activities?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0BA2-BCCD-B344-9762-68708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Enhancing human interaction interface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2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Data source: Google</a:t>
            </a:r>
            <a:r>
              <a:rPr lang="en-US" b="1" dirty="0">
                <a:solidFill>
                  <a:srgbClr val="002060"/>
                </a:solidFill>
                <a:hlinkClick r:id="rId2"/>
              </a:rPr>
              <a:t> </a:t>
            </a:r>
            <a:r>
              <a:rPr lang="en-US" b="1" dirty="0" err="1">
                <a:solidFill>
                  <a:srgbClr val="002060"/>
                </a:solidFill>
                <a:hlinkClick r:id="rId2"/>
              </a:rPr>
              <a:t>AudioSet</a:t>
            </a:r>
            <a:r>
              <a:rPr lang="en-US" b="1" dirty="0">
                <a:solidFill>
                  <a:srgbClr val="002060"/>
                </a:solidFill>
                <a:hlinkClick r:id="rId2"/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8346-EF21-C24E-A504-0AA93161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Collection of human-labeled 10-second sound clips from YouTube videos</a:t>
            </a:r>
          </a:p>
          <a:p>
            <a:r>
              <a:rPr lang="en-US" b="1" dirty="0"/>
              <a:t>2,084,320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recordings</a:t>
            </a:r>
          </a:p>
          <a:p>
            <a:r>
              <a:rPr lang="en-US" b="1" dirty="0"/>
              <a:t>527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sound classes: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speech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music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footsteps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Features preprocessed by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VGGish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acoustic model are available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206994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Home-related activities: 10 sound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B0BDFD8-7EE1-8F48-B41E-FFB88FDEA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800" y="2003206"/>
            <a:ext cx="3112008" cy="1753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Cooking/cleaning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water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microwave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blender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vacuum cleaner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2726C60-6E5F-DB46-95CD-4B3BB4884086}"/>
              </a:ext>
            </a:extLst>
          </p:cNvPr>
          <p:cNvSpPr txBox="1">
            <a:spLocks/>
          </p:cNvSpPr>
          <p:nvPr/>
        </p:nvSpPr>
        <p:spPr>
          <a:xfrm>
            <a:off x="4308544" y="2015903"/>
            <a:ext cx="3112008" cy="1753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Entertainment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music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speech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clarinet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cat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AD999B-C88E-1946-AE0E-41D64A351641}"/>
              </a:ext>
            </a:extLst>
          </p:cNvPr>
          <p:cNvSpPr txBox="1">
            <a:spLocks/>
          </p:cNvSpPr>
          <p:nvPr/>
        </p:nvSpPr>
        <p:spPr>
          <a:xfrm>
            <a:off x="7160265" y="2022907"/>
            <a:ext cx="3112008" cy="109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Moving around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footsteps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opening doors</a:t>
            </a:r>
          </a:p>
        </p:txBody>
      </p:sp>
    </p:spTree>
    <p:extLst>
      <p:ext uri="{BB962C8B-B14F-4D97-AF65-F5344CB8AC3E}">
        <p14:creationId xmlns:p14="http://schemas.microsoft.com/office/powerpoint/2010/main" val="184498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98F598E-9243-3849-BE7A-AB470813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308" y="2288600"/>
            <a:ext cx="4468635" cy="3338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Sound recognition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F4BA3D-9CD4-C54F-92D9-671114675541}"/>
              </a:ext>
            </a:extLst>
          </p:cNvPr>
          <p:cNvSpPr txBox="1">
            <a:spLocks/>
          </p:cNvSpPr>
          <p:nvPr/>
        </p:nvSpPr>
        <p:spPr>
          <a:xfrm>
            <a:off x="2760194" y="1812118"/>
            <a:ext cx="3081160" cy="35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Model performance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135091-B7DC-B541-9B57-ACF07EC76A75}"/>
              </a:ext>
            </a:extLst>
          </p:cNvPr>
          <p:cNvSpPr txBox="1">
            <a:spLocks/>
          </p:cNvSpPr>
          <p:nvPr/>
        </p:nvSpPr>
        <p:spPr>
          <a:xfrm>
            <a:off x="7536466" y="1812117"/>
            <a:ext cx="3081160" cy="35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Model training time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A2B4FF-4AEE-FD46-991A-3738EF49A04E}"/>
              </a:ext>
            </a:extLst>
          </p:cNvPr>
          <p:cNvSpPr txBox="1">
            <a:spLocks/>
          </p:cNvSpPr>
          <p:nvPr/>
        </p:nvSpPr>
        <p:spPr>
          <a:xfrm>
            <a:off x="838200" y="5803587"/>
            <a:ext cx="9770222" cy="450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Gradient Boosting - best performance, longest model training time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Logistic Regression -  less optimal performance, short model training time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14989F-3FDD-4345-BC66-F9091FF6F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374" y="2288600"/>
            <a:ext cx="5895225" cy="33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Recognition of individual sound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A2B4FF-4AEE-FD46-991A-3738EF49A04E}"/>
              </a:ext>
            </a:extLst>
          </p:cNvPr>
          <p:cNvSpPr txBox="1">
            <a:spLocks/>
          </p:cNvSpPr>
          <p:nvPr/>
        </p:nvSpPr>
        <p:spPr>
          <a:xfrm>
            <a:off x="641019" y="6398048"/>
            <a:ext cx="2484146" cy="303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* Gradient Boosting model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DB316A1-1444-CD48-ABF9-6F66EEE55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674" y="1852735"/>
            <a:ext cx="6438900" cy="41402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94C494-EC3D-7F4A-8AA9-2AB818499DFD}"/>
              </a:ext>
            </a:extLst>
          </p:cNvPr>
          <p:cNvSpPr txBox="1">
            <a:spLocks/>
          </p:cNvSpPr>
          <p:nvPr/>
        </p:nvSpPr>
        <p:spPr>
          <a:xfrm>
            <a:off x="5104850" y="5542653"/>
            <a:ext cx="366116" cy="45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* </a:t>
            </a:r>
          </a:p>
        </p:txBody>
      </p:sp>
    </p:spTree>
    <p:extLst>
      <p:ext uri="{BB962C8B-B14F-4D97-AF65-F5344CB8AC3E}">
        <p14:creationId xmlns:p14="http://schemas.microsoft.com/office/powerpoint/2010/main" val="418617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pic>
        <p:nvPicPr>
          <p:cNvPr id="24" name="Online Media 16" descr="20191029_micr1">
            <a:hlinkClick r:id="" action="ppaction://media"/>
            <a:extLst>
              <a:ext uri="{FF2B5EF4-FFF2-40B4-BE49-F238E27FC236}">
                <a16:creationId xmlns:a16="http://schemas.microsoft.com/office/drawing/2014/main" id="{87FC4B9A-EC6D-844F-8D2C-BF102B8A0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1739" y="2001365"/>
            <a:ext cx="2106808" cy="3745437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FACC6F3-DEC1-F845-B15B-6B82C288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38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Recognition of home activities: examples</a:t>
            </a:r>
          </a:p>
        </p:txBody>
      </p:sp>
      <p:pic>
        <p:nvPicPr>
          <p:cNvPr id="2" name="Online Media 1" descr="20191029_073337macr2">
            <a:hlinkClick r:id="" action="ppaction://media"/>
            <a:extLst>
              <a:ext uri="{FF2B5EF4-FFF2-40B4-BE49-F238E27FC236}">
                <a16:creationId xmlns:a16="http://schemas.microsoft.com/office/drawing/2014/main" id="{FA44C76D-1A33-8C4E-A7FE-E7173945D6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56392" y="1966640"/>
            <a:ext cx="2161573" cy="3842796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rgbClr val="000000">
                <a:alpha val="9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49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D86A78-7CB3-2346-8098-BE7982CB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392" y="1955065"/>
            <a:ext cx="23241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BFF51-944F-CA41-8213-44992138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64" y="1989790"/>
            <a:ext cx="2286000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FACC6F3-DEC1-F845-B15B-6B82C288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38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Recognition of home activities: examples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5B3C3B-28BC-F84A-9480-4DF404E58997}"/>
              </a:ext>
            </a:extLst>
          </p:cNvPr>
          <p:cNvSpPr txBox="1">
            <a:spLocks/>
          </p:cNvSpPr>
          <p:nvPr/>
        </p:nvSpPr>
        <p:spPr>
          <a:xfrm>
            <a:off x="4598322" y="6002524"/>
            <a:ext cx="2277711" cy="43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blender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11EDEF-9F63-9E4E-9C71-61B2FA3FCAEF}"/>
              </a:ext>
            </a:extLst>
          </p:cNvPr>
          <p:cNvSpPr txBox="1">
            <a:spLocks/>
          </p:cNvSpPr>
          <p:nvPr/>
        </p:nvSpPr>
        <p:spPr>
          <a:xfrm>
            <a:off x="1146287" y="6002524"/>
            <a:ext cx="2277711" cy="43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microwave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23050E-11AF-634B-B8B6-4F45B84D8087}"/>
              </a:ext>
            </a:extLst>
          </p:cNvPr>
          <p:cNvSpPr txBox="1">
            <a:spLocks/>
          </p:cNvSpPr>
          <p:nvPr/>
        </p:nvSpPr>
        <p:spPr>
          <a:xfrm>
            <a:off x="7211993" y="6002524"/>
            <a:ext cx="4141808" cy="43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←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 classification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19F53B-541E-4943-A21D-FC16E86EA0B3}"/>
              </a:ext>
            </a:extLst>
          </p:cNvPr>
          <p:cNvSpPr txBox="1">
            <a:spLocks/>
          </p:cNvSpPr>
          <p:nvPr/>
        </p:nvSpPr>
        <p:spPr>
          <a:xfrm>
            <a:off x="7412092" y="2961111"/>
            <a:ext cx="4779908" cy="2146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Adding additional observations to “microwave” and “blender” classes might help with the classification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C0A051A-9312-AD41-9017-F6006D0A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38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Recognition</a:t>
            </a:r>
            <a:r>
              <a:rPr lang="en-US" b="1" dirty="0">
                <a:solidFill>
                  <a:srgbClr val="002060"/>
                </a:solidFill>
              </a:rPr>
              <a:t> of home activities: examples</a:t>
            </a:r>
          </a:p>
        </p:txBody>
      </p:sp>
      <p:pic>
        <p:nvPicPr>
          <p:cNvPr id="11" name="Online Media 10" descr="20191025_074057cat">
            <a:hlinkClick r:id="" action="ppaction://media"/>
            <a:extLst>
              <a:ext uri="{FF2B5EF4-FFF2-40B4-BE49-F238E27FC236}">
                <a16:creationId xmlns:a16="http://schemas.microsoft.com/office/drawing/2014/main" id="{A13ABF28-50A7-2246-94AE-8C04571E9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814" y="1890857"/>
            <a:ext cx="2283714" cy="4059936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rgbClr val="000000">
                <a:alpha val="90000"/>
              </a:srgbClr>
            </a:outerShdw>
          </a:effectLst>
        </p:spPr>
      </p:pic>
      <p:pic>
        <p:nvPicPr>
          <p:cNvPr id="12" name="Online Media 15" descr="20191025_074029m_cat">
            <a:hlinkClick r:id="" action="ppaction://media"/>
            <a:extLst>
              <a:ext uri="{FF2B5EF4-FFF2-40B4-BE49-F238E27FC236}">
                <a16:creationId xmlns:a16="http://schemas.microsoft.com/office/drawing/2014/main" id="{BD142C6A-D031-4C4A-9B16-41A59D379F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90262" y="1890857"/>
            <a:ext cx="2283714" cy="4059936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dist="127000" dir="2700000" algn="ctr" rotWithShape="0">
              <a:srgbClr val="000000">
                <a:alpha val="9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388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8635</TotalTime>
  <Words>400</Words>
  <Application>Microsoft Macintosh PowerPoint</Application>
  <PresentationFormat>Widescreen</PresentationFormat>
  <Paragraphs>98</Paragraphs>
  <Slides>18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Zapf Dingbats</vt:lpstr>
      <vt:lpstr>Office Theme</vt:lpstr>
      <vt:lpstr>PowerPoint Presentation</vt:lpstr>
      <vt:lpstr>Enhancing human interaction interface</vt:lpstr>
      <vt:lpstr>Data source: Google AudioSet dataset</vt:lpstr>
      <vt:lpstr>Home-related activities: 10 sound classes</vt:lpstr>
      <vt:lpstr>Sound recognition models</vt:lpstr>
      <vt:lpstr>Recognition of individual sound classes</vt:lpstr>
      <vt:lpstr>Recognition of home activities: examples</vt:lpstr>
      <vt:lpstr>Recognition of home activities: examples</vt:lpstr>
      <vt:lpstr>Recognition of home activities: examples</vt:lpstr>
      <vt:lpstr>Recognition of home activities: examples</vt:lpstr>
      <vt:lpstr>Conclusions</vt:lpstr>
      <vt:lpstr>Future development</vt:lpstr>
      <vt:lpstr>PowerPoint Presentation</vt:lpstr>
      <vt:lpstr>PowerPoint Presentation</vt:lpstr>
      <vt:lpstr>Home-related activities: 10 sound classes</vt:lpstr>
      <vt:lpstr>10 sound classes: observations</vt:lpstr>
      <vt:lpstr>Recognition of home activities: examples</vt:lpstr>
      <vt:lpstr>Recognition of home activities: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76</cp:revision>
  <dcterms:created xsi:type="dcterms:W3CDTF">2019-10-22T23:58:37Z</dcterms:created>
  <dcterms:modified xsi:type="dcterms:W3CDTF">2019-10-30T17:47:12Z</dcterms:modified>
</cp:coreProperties>
</file>